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9" r:id="rId5"/>
    <p:sldId id="525" r:id="rId6"/>
    <p:sldId id="530" r:id="rId7"/>
    <p:sldId id="539" r:id="rId8"/>
    <p:sldId id="540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Killian" initials="KK" lastIdx="1" clrIdx="0"/>
  <p:cmAuthor id="2" name="Streich, Susan E." initials="SSE" lastIdx="8" clrIdx="1"/>
  <p:cmAuthor id="3" name="Byrnes, Andrew" initials="BA" lastIdx="37" clrIdx="2"/>
  <p:cmAuthor id="4" name="Solomon, Michelle" initials="SM" lastIdx="12" clrIdx="3">
    <p:extLst>
      <p:ext uri="{19B8F6BF-5375-455C-9EA6-DF929625EA0E}">
        <p15:presenceInfo xmlns:p15="http://schemas.microsoft.com/office/powerpoint/2012/main" userId="S::solomonmi@dnb.com::637b9edc-d19f-4880-a89d-05614b19df51" providerId="AD"/>
      </p:ext>
    </p:extLst>
  </p:cmAuthor>
  <p:cmAuthor id="5" name="Solomon, Michelle" initials="SM [2]" lastIdx="1" clrIdx="4">
    <p:extLst>
      <p:ext uri="{19B8F6BF-5375-455C-9EA6-DF929625EA0E}">
        <p15:presenceInfo xmlns:p15="http://schemas.microsoft.com/office/powerpoint/2012/main" userId="S-1-5-21-3936631195-3709236685-2701257943-3498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D0"/>
    <a:srgbClr val="004096"/>
    <a:srgbClr val="D9E9FF"/>
    <a:srgbClr val="5485BF"/>
    <a:srgbClr val="898989"/>
    <a:srgbClr val="003F80"/>
    <a:srgbClr val="007EB4"/>
    <a:srgbClr val="003E7F"/>
    <a:srgbClr val="000000"/>
    <a:srgbClr val="009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01F817-FAB2-4A2E-80B1-A49472464E01}" v="6" dt="2020-04-14T15:33:59.995"/>
    <p1510:client id="{3B9B6058-DB29-4DEA-8EB0-DA372E937442}" v="1" dt="2020-04-14T19:22:03.8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17062E8F-0327-1B44-880E-F1AFCA2C073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721A873F-EF5E-994B-9976-428F934A0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20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0C0BF4D7-81BE-0B4C-B655-82AD930F9C8A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452140A9-11FD-AB46-B99D-C1331D8D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7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5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A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A7BA6A9-732F-DD4D-A79A-0CD8BD7665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387" y="1611974"/>
            <a:ext cx="3341226" cy="363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5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7(a) Portfolio Analysis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6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28918"/>
            <a:ext cx="10515600" cy="1161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86908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8989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86908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8989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7(a) Portfolio Analysis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3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7(a) Portfolio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7(a) Portfolio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4943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224275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1700"/>
            <a:ext cx="3932237" cy="3657288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89898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7(a) Portfolio Analysis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31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7(a) Portfolio Analysis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224275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1700"/>
            <a:ext cx="3932237" cy="3657288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89898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00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60614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16" y="688582"/>
            <a:ext cx="2444567" cy="670195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8088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subtitle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2 lines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9655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3716" y="686745"/>
            <a:ext cx="2444567" cy="67386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27255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1118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60614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rgbClr val="003F80"/>
                </a:solidFill>
              </a:defRPr>
            </a:lvl1pPr>
          </a:lstStyle>
          <a:p>
            <a:r>
              <a:rPr lang="en-US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3F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8" y="683994"/>
            <a:ext cx="2407901" cy="660143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8088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subtitle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9655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rgbClr val="003F80"/>
                </a:solidFill>
              </a:defRPr>
            </a:lvl1pPr>
          </a:lstStyle>
          <a:p>
            <a:r>
              <a:rPr lang="en-US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3F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27255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subtitle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8" y="683994"/>
            <a:ext cx="2407901" cy="6601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ts val="6000"/>
              </a:lnSpc>
              <a:defRPr sz="6000">
                <a:solidFill>
                  <a:srgbClr val="007EB4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8989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6126" y="1268765"/>
            <a:ext cx="9259747" cy="2237228"/>
          </a:xfrm>
        </p:spPr>
        <p:txBody>
          <a:bodyPr anchor="b"/>
          <a:lstStyle>
            <a:lvl1pPr>
              <a:lnSpc>
                <a:spcPts val="6000"/>
              </a:lnSpc>
              <a:defRPr sz="6000"/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chapter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71005" y="3613572"/>
            <a:ext cx="9259747" cy="150018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7(a) Portfolio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6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0650"/>
            <a:ext cx="10515600" cy="5989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" y="6194300"/>
            <a:ext cx="239442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194300"/>
            <a:ext cx="4114800" cy="365125"/>
          </a:xfrm>
        </p:spPr>
        <p:txBody>
          <a:bodyPr/>
          <a:lstStyle/>
          <a:p>
            <a:r>
              <a:rPr lang="en-US"/>
              <a:t>2018 7(a) Portfolio Analysis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2013" y="6194300"/>
            <a:ext cx="27432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838200" y="1129554"/>
            <a:ext cx="10515600" cy="696071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solidFill>
                  <a:srgbClr val="8989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709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/>
          <a:srcRect t="-18262"/>
          <a:stretch/>
        </p:blipFill>
        <p:spPr>
          <a:xfrm>
            <a:off x="152400" y="6194300"/>
            <a:ext cx="11887200" cy="5271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2013" y="61943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1AB44B9-F1EC-4F4B-88D4-413245C9CD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30649"/>
            <a:ext cx="10515600" cy="11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06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943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2018 7(a) Portfolio Analysis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135624"/>
            <a:ext cx="605928" cy="722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47204" y="119502"/>
            <a:ext cx="11892396" cy="329742"/>
            <a:chOff x="147204" y="119502"/>
            <a:chExt cx="11892396" cy="329742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1913204" y="119502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5400000">
              <a:off x="5967006" y="-5700300"/>
              <a:ext cx="126396" cy="11766000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47204" y="119502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1913204" y="6277140"/>
            <a:ext cx="126396" cy="441342"/>
          </a:xfrm>
          <a:custGeom>
            <a:avLst/>
            <a:gdLst>
              <a:gd name="connsiteX0" fmla="*/ 0 w 126396"/>
              <a:gd name="connsiteY0" fmla="*/ 0 h 441341"/>
              <a:gd name="connsiteX1" fmla="*/ 126396 w 126396"/>
              <a:gd name="connsiteY1" fmla="*/ 0 h 441341"/>
              <a:gd name="connsiteX2" fmla="*/ 126396 w 126396"/>
              <a:gd name="connsiteY2" fmla="*/ 441341 h 441341"/>
              <a:gd name="connsiteX3" fmla="*/ 0 w 126396"/>
              <a:gd name="connsiteY3" fmla="*/ 441341 h 441341"/>
              <a:gd name="connsiteX4" fmla="*/ 0 w 126396"/>
              <a:gd name="connsiteY4" fmla="*/ 0 h 441341"/>
              <a:gd name="connsiteX0" fmla="*/ 0 w 126396"/>
              <a:gd name="connsiteY0" fmla="*/ 0 h 441341"/>
              <a:gd name="connsiteX1" fmla="*/ 126396 w 126396"/>
              <a:gd name="connsiteY1" fmla="*/ 0 h 441341"/>
              <a:gd name="connsiteX2" fmla="*/ 126396 w 126396"/>
              <a:gd name="connsiteY2" fmla="*/ 336566 h 441341"/>
              <a:gd name="connsiteX3" fmla="*/ 0 w 126396"/>
              <a:gd name="connsiteY3" fmla="*/ 441341 h 441341"/>
              <a:gd name="connsiteX4" fmla="*/ 0 w 126396"/>
              <a:gd name="connsiteY4" fmla="*/ 0 h 441341"/>
              <a:gd name="connsiteX0" fmla="*/ 0 w 126396"/>
              <a:gd name="connsiteY0" fmla="*/ 0 h 441341"/>
              <a:gd name="connsiteX1" fmla="*/ 126396 w 126396"/>
              <a:gd name="connsiteY1" fmla="*/ 0 h 441341"/>
              <a:gd name="connsiteX2" fmla="*/ 126396 w 126396"/>
              <a:gd name="connsiteY2" fmla="*/ 327041 h 441341"/>
              <a:gd name="connsiteX3" fmla="*/ 0 w 126396"/>
              <a:gd name="connsiteY3" fmla="*/ 441341 h 441341"/>
              <a:gd name="connsiteX4" fmla="*/ 0 w 126396"/>
              <a:gd name="connsiteY4" fmla="*/ 0 h 44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96" h="441341">
                <a:moveTo>
                  <a:pt x="0" y="0"/>
                </a:moveTo>
                <a:lnTo>
                  <a:pt x="126396" y="0"/>
                </a:lnTo>
                <a:lnTo>
                  <a:pt x="126396" y="327041"/>
                </a:lnTo>
                <a:lnTo>
                  <a:pt x="0" y="441341"/>
                </a:lnTo>
                <a:lnTo>
                  <a:pt x="0" y="0"/>
                </a:lnTo>
                <a:close/>
              </a:path>
            </a:pathLst>
          </a:custGeom>
          <a:solidFill>
            <a:srgbClr val="003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6" y="6448922"/>
            <a:ext cx="350825" cy="2726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226" y="6194300"/>
            <a:ext cx="2394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49" r:id="rId3"/>
    <p:sldLayoutId id="2147483668" r:id="rId4"/>
    <p:sldLayoutId id="2147483667" r:id="rId5"/>
    <p:sldLayoutId id="2147483662" r:id="rId6"/>
    <p:sldLayoutId id="2147483665" r:id="rId7"/>
    <p:sldLayoutId id="2147483651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00" baseline="0">
          <a:solidFill>
            <a:srgbClr val="003F80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191" y="1360614"/>
            <a:ext cx="9275618" cy="2387600"/>
          </a:xfrm>
        </p:spPr>
        <p:txBody>
          <a:bodyPr>
            <a:normAutofit/>
          </a:bodyPr>
          <a:lstStyle/>
          <a:p>
            <a:r>
              <a:rPr lang="en-US" sz="6000" dirty="0"/>
              <a:t>Paycheck Protection Program (PPP) Report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7000" y="3748096"/>
            <a:ext cx="6858000" cy="1646237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  <a:p>
            <a:r>
              <a:rPr lang="en-US" dirty="0">
                <a:latin typeface="Source Sans Pro"/>
                <a:ea typeface="Source Sans Pro"/>
              </a:rPr>
              <a:t>Approvals through 4/13/2020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3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BB8461-7A82-447E-8A49-F271BC72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6A02C42-94FC-4D5D-925E-1A94F4C2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9182" y="5960522"/>
            <a:ext cx="3966031" cy="598904"/>
          </a:xfrm>
        </p:spPr>
        <p:txBody>
          <a:bodyPr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1800" b="1" dirty="0">
                <a:solidFill>
                  <a:schemeClr val="tx2"/>
                </a:solidFill>
                <a:latin typeface="Source Sans Pro"/>
                <a:ea typeface="Source Sans Pro"/>
              </a:rPr>
              <a:t>Approvals through 4/13/2020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7E2028-AA27-4520-98F7-5B0915AC19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95237" y="2557317"/>
            <a:ext cx="8774130" cy="14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36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AB17ED-68DC-485F-BA9B-6007518BF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States and Territories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203FCFAE-9C4D-477B-AE51-77BE9CE7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1" y="6188074"/>
            <a:ext cx="3575406" cy="356563"/>
          </a:xfrm>
        </p:spPr>
        <p:txBody>
          <a:bodyPr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1800" b="1" dirty="0">
                <a:solidFill>
                  <a:schemeClr val="tx2"/>
                </a:solidFill>
                <a:latin typeface="Source Sans Pro"/>
                <a:ea typeface="Source Sans Pro"/>
              </a:rPr>
              <a:t>Approvals through 4/13/2020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988E7D6-077E-4B36-A6B1-6EACE8CF39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199" y="1366838"/>
            <a:ext cx="3177731" cy="48212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1D1A65E-E0F5-42CF-9F52-D5C44593ADB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13534" y="1366837"/>
            <a:ext cx="3012632" cy="4821237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A97F6C4F-D554-4EDA-9971-CF76A6550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539619"/>
              </p:ext>
            </p:extLst>
          </p:nvPr>
        </p:nvGraphicFramePr>
        <p:xfrm>
          <a:off x="8229601" y="1374590"/>
          <a:ext cx="3213567" cy="4245380"/>
        </p:xfrm>
        <a:graphic>
          <a:graphicData uri="http://schemas.openxmlformats.org/drawingml/2006/table">
            <a:tbl>
              <a:tblPr/>
              <a:tblGrid>
                <a:gridCol w="695517">
                  <a:extLst>
                    <a:ext uri="{9D8B030D-6E8A-4147-A177-3AD203B41FA5}">
                      <a16:colId xmlns:a16="http://schemas.microsoft.com/office/drawing/2014/main" xmlns="" val="3290508657"/>
                    </a:ext>
                  </a:extLst>
                </a:gridCol>
                <a:gridCol w="995033">
                  <a:extLst>
                    <a:ext uri="{9D8B030D-6E8A-4147-A177-3AD203B41FA5}">
                      <a16:colId xmlns:a16="http://schemas.microsoft.com/office/drawing/2014/main" xmlns="" val="41914720"/>
                    </a:ext>
                  </a:extLst>
                </a:gridCol>
                <a:gridCol w="1523017">
                  <a:extLst>
                    <a:ext uri="{9D8B030D-6E8A-4147-A177-3AD203B41FA5}">
                      <a16:colId xmlns:a16="http://schemas.microsoft.com/office/drawing/2014/main" xmlns="" val="1113315773"/>
                    </a:ext>
                  </a:extLst>
                </a:gridCol>
              </a:tblGrid>
              <a:tr h="4671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Approved PPP Loans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Approved 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Dollars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6569909"/>
                  </a:ext>
                </a:extLst>
              </a:tr>
              <a:tr h="23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9,508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$2,427,776,445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0687542"/>
                  </a:ext>
                </a:extLst>
              </a:tr>
              <a:tr h="23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36,604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$9,910,549,957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5362486"/>
                  </a:ext>
                </a:extLst>
              </a:tr>
              <a:tr h="23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1,001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$319,308,946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4718360"/>
                  </a:ext>
                </a:extLst>
              </a:tr>
              <a:tr h="23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4,110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$875,591,033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1330094"/>
                  </a:ext>
                </a:extLst>
              </a:tr>
              <a:tr h="23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14,273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$2,756,101,029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8341735"/>
                  </a:ext>
                </a:extLst>
              </a:tr>
              <a:tr h="23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7,986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$1,156,576,164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2277435"/>
                  </a:ext>
                </a:extLst>
              </a:tr>
              <a:tr h="23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TN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19,074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$4,742,194,968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0206062"/>
                  </a:ext>
                </a:extLst>
              </a:tr>
              <a:tr h="23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TX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88,434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$21,776,306,479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2087886"/>
                  </a:ext>
                </a:extLst>
              </a:tr>
              <a:tr h="23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12,914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$2,617,066,864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9301499"/>
                  </a:ext>
                </a:extLst>
              </a:tr>
              <a:tr h="23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26,880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$6,615,120,527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3175036"/>
                  </a:ext>
                </a:extLst>
              </a:tr>
              <a:tr h="23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$13,116,530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1045649"/>
                  </a:ext>
                </a:extLst>
              </a:tr>
              <a:tr h="23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4,886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$853,707,598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3420385"/>
                  </a:ext>
                </a:extLst>
              </a:tr>
              <a:tr h="23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18,906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$4,928,845,742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0883979"/>
                  </a:ext>
                </a:extLst>
              </a:tr>
              <a:tr h="23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31,702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$7,288,143,288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9818800"/>
                  </a:ext>
                </a:extLst>
              </a:tr>
              <a:tr h="23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WV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5,211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$1,054,712,809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4065601"/>
                  </a:ext>
                </a:extLst>
              </a:tr>
              <a:tr h="23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5,730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$706,932,317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5721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612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AB17ED-68DC-485F-BA9B-6007518BF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Loan Size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F44488C3-84B0-4117-91E3-7CC5D0698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2616" y="6194300"/>
            <a:ext cx="3462597" cy="369332"/>
          </a:xfrm>
        </p:spPr>
        <p:txBody>
          <a:bodyPr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1800" b="1" dirty="0">
                <a:solidFill>
                  <a:schemeClr val="tx2"/>
                </a:solidFill>
                <a:latin typeface="Source Sans Pro"/>
                <a:ea typeface="Source Sans Pro"/>
              </a:rPr>
              <a:t>Approvals through 4/13/2020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0FA44B-77EF-468A-A104-B94D9DE31509}"/>
              </a:ext>
            </a:extLst>
          </p:cNvPr>
          <p:cNvSpPr txBox="1"/>
          <p:nvPr/>
        </p:nvSpPr>
        <p:spPr>
          <a:xfrm>
            <a:off x="3176587" y="4415100"/>
            <a:ext cx="6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Overall average loan size is $239,152.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2B9477B-E17D-436C-93A4-5CF750228A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78812" y="1674688"/>
            <a:ext cx="6678203" cy="259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30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AB17ED-68DC-485F-BA9B-6007518BF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Industry by NAICS Subsector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19B7B447-208E-4A41-BC22-E1A53955C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1115" y="6194300"/>
            <a:ext cx="3144098" cy="422257"/>
          </a:xfrm>
        </p:spPr>
        <p:txBody>
          <a:bodyPr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1800" b="1" dirty="0">
                <a:solidFill>
                  <a:schemeClr val="tx2"/>
                </a:solidFill>
                <a:latin typeface="Source Sans Pro"/>
                <a:ea typeface="Source Sans Pro"/>
              </a:rPr>
              <a:t>Approvals through 4/13/2020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F80F0B-43A8-4181-A7A1-A15069E3B5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55524" y="1390214"/>
            <a:ext cx="7012326" cy="480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04951"/>
      </p:ext>
    </p:extLst>
  </p:cSld>
  <p:clrMapOvr>
    <a:masterClrMapping/>
  </p:clrMapOvr>
</p:sld>
</file>

<file path=ppt/theme/theme1.xml><?xml version="1.0" encoding="utf-8"?>
<a:theme xmlns:a="http://schemas.openxmlformats.org/drawingml/2006/main" name="SBA-Template">
  <a:themeElements>
    <a:clrScheme name="Custom 1">
      <a:dk1>
        <a:srgbClr val="1B1E29"/>
      </a:dk1>
      <a:lt1>
        <a:srgbClr val="FFFFFF"/>
      </a:lt1>
      <a:dk2>
        <a:srgbClr val="002E6D"/>
      </a:dk2>
      <a:lt2>
        <a:srgbClr val="007DBC"/>
      </a:lt2>
      <a:accent1>
        <a:srgbClr val="969696"/>
      </a:accent1>
      <a:accent2>
        <a:srgbClr val="197E4E"/>
      </a:accent2>
      <a:accent3>
        <a:srgbClr val="F1C400"/>
      </a:accent3>
      <a:accent4>
        <a:srgbClr val="7AC5EB"/>
      </a:accent4>
      <a:accent5>
        <a:srgbClr val="CC0000"/>
      </a:accent5>
      <a:accent6>
        <a:srgbClr val="FFFFFF"/>
      </a:accent6>
      <a:hlink>
        <a:srgbClr val="007DBC"/>
      </a:hlink>
      <a:folHlink>
        <a:srgbClr val="7AC5EB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A-Template" id="{1329F727-91BA-B24E-A179-D72102066828}" vid="{83E1F797-D39A-5942-99AA-72753371AF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1E4B5BF4CDAF489B2AB4352068DA9F" ma:contentTypeVersion="11" ma:contentTypeDescription="Create a new document." ma:contentTypeScope="" ma:versionID="5bb373a5f14a4ccc229b8918cb5d6550">
  <xsd:schema xmlns:xsd="http://www.w3.org/2001/XMLSchema" xmlns:xs="http://www.w3.org/2001/XMLSchema" xmlns:p="http://schemas.microsoft.com/office/2006/metadata/properties" xmlns:ns3="5766084d-7eb6-41fc-849e-f1a74fa7ec92" xmlns:ns4="03d76066-bf35-4303-a427-dfe7239126a5" targetNamespace="http://schemas.microsoft.com/office/2006/metadata/properties" ma:root="true" ma:fieldsID="3c9bac2fb935630157a737e70db91e56" ns3:_="" ns4:_="">
    <xsd:import namespace="5766084d-7eb6-41fc-849e-f1a74fa7ec92"/>
    <xsd:import namespace="03d76066-bf35-4303-a427-dfe7239126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66084d-7eb6-41fc-849e-f1a74fa7ec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76066-bf35-4303-a427-dfe7239126a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2495B9-62CF-4F0F-971A-9123CA0670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66084d-7eb6-41fc-849e-f1a74fa7ec92"/>
    <ds:schemaRef ds:uri="03d76066-bf35-4303-a427-dfe7239126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A11E31-3BDF-4A25-A856-AFFD372E10B8}">
  <ds:schemaRefs>
    <ds:schemaRef ds:uri="03d76066-bf35-4303-a427-dfe7239126a5"/>
    <ds:schemaRef ds:uri="http://purl.org/dc/elements/1.1/"/>
    <ds:schemaRef ds:uri="http://schemas.microsoft.com/office/2006/metadata/properties"/>
    <ds:schemaRef ds:uri="http://purl.org/dc/terms/"/>
    <ds:schemaRef ds:uri="5766084d-7eb6-41fc-849e-f1a74fa7ec92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132FCC6-6F8A-4107-A82F-C6805D448C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SBA-Template</Template>
  <TotalTime>407</TotalTime>
  <Words>112</Words>
  <Application>Microsoft Office PowerPoint</Application>
  <PresentationFormat>Widescreen</PresentationFormat>
  <Paragraphs>65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Source Sans Pro</vt:lpstr>
      <vt:lpstr>SBA-Template</vt:lpstr>
      <vt:lpstr>Paycheck Protection Program (PPP) Report</vt:lpstr>
      <vt:lpstr>Summary</vt:lpstr>
      <vt:lpstr>States and Territories</vt:lpstr>
      <vt:lpstr>Loan Size</vt:lpstr>
      <vt:lpstr>Industry by NAICS Subsector</vt:lpstr>
    </vt:vector>
  </TitlesOfParts>
  <Company>Small Business Administration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Sarmed Rashid</dc:creator>
  <cp:lastModifiedBy>mark spain</cp:lastModifiedBy>
  <cp:revision>57</cp:revision>
  <cp:lastPrinted>2020-04-15T00:32:31Z</cp:lastPrinted>
  <dcterms:created xsi:type="dcterms:W3CDTF">2018-04-06T17:01:57Z</dcterms:created>
  <dcterms:modified xsi:type="dcterms:W3CDTF">2020-04-15T00:32:39Z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0x010100E31E4B5BF4CDAF489B2AB4352068DA9F</vt:lpwstr>
  </property>
  <property fmtid="{D5CDD505-2E9C-101B-9397-08002B2CF9AE}" pid="3" name="MSIP_Label_d962bc57-6593-4e27-86b6-cf4897e676e4_Enabled">
    <vt:lpwstr>true</vt:lpwstr>
  </property>
  <property fmtid="{D5CDD505-2E9C-101B-9397-08002B2CF9AE}" pid="4" name="MSIP_Label_d962bc57-6593-4e27-86b6-cf4897e676e4_SetDate">
    <vt:lpwstr>2019-12-30T21:24:50Z</vt:lpwstr>
  </property>
  <property fmtid="{D5CDD505-2E9C-101B-9397-08002B2CF9AE}" pid="5" name="MSIP_Label_d962bc57-6593-4e27-86b6-cf4897e676e4_Method">
    <vt:lpwstr>Privileged</vt:lpwstr>
  </property>
  <property fmtid="{D5CDD505-2E9C-101B-9397-08002B2CF9AE}" pid="6" name="MSIP_Label_d962bc57-6593-4e27-86b6-cf4897e676e4_Name">
    <vt:lpwstr>d962bc57-6593-4e27-86b6-cf4897e676e4</vt:lpwstr>
  </property>
  <property fmtid="{D5CDD505-2E9C-101B-9397-08002B2CF9AE}" pid="7" name="MSIP_Label_d962bc57-6593-4e27-86b6-cf4897e676e4_SiteId">
    <vt:lpwstr>19e2b708-bf12-4375-9719-8dec42771b3e</vt:lpwstr>
  </property>
  <property fmtid="{D5CDD505-2E9C-101B-9397-08002B2CF9AE}" pid="8" name="MSIP_Label_d962bc57-6593-4e27-86b6-cf4897e676e4_ActionId">
    <vt:lpwstr>44a51108-68f3-4817-b18a-0000a0e41dfd</vt:lpwstr>
  </property>
  <property fmtid="{D5CDD505-2E9C-101B-9397-08002B2CF9AE}" pid="9" name="MSIP_Label_d962bc57-6593-4e27-86b6-cf4897e676e4_ContentBits">
    <vt:lpwstr>0</vt:lpwstr>
  </property>
</Properties>
</file>